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1f864f8cf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1f864f8cf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1f864f8cf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1f864f8cf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1f864f8cf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1f864f8cf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207db2d7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207db2d7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1fcbc01d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1fcbc01d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1f864f8cf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1f864f8cf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1f864f8cf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1f864f8cf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github.com/tyhuetter/CIS129_FinalProject/blob/main/Pseudocode"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Software for Decreasing Food Waste in Buffet Style Environments</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Ty Huetter</a:t>
            </a:r>
            <a:endParaRPr/>
          </a:p>
        </p:txBody>
      </p:sp>
      <p:pic>
        <p:nvPicPr>
          <p:cNvPr id="56" name="Google Shape;56;p13"/>
          <p:cNvPicPr preferRelativeResize="0"/>
          <p:nvPr/>
        </p:nvPicPr>
        <p:blipFill>
          <a:blip r:embed="rId3">
            <a:alphaModFix/>
          </a:blip>
          <a:stretch>
            <a:fillRect/>
          </a:stretch>
        </p:blipFill>
        <p:spPr>
          <a:xfrm>
            <a:off x="4258100" y="2025325"/>
            <a:ext cx="4885900" cy="30753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60" name="Shape 60"/>
        <p:cNvGrpSpPr/>
        <p:nvPr/>
      </p:nvGrpSpPr>
      <p:grpSpPr>
        <a:xfrm>
          <a:off x="0" y="0"/>
          <a:ext cx="0" cy="0"/>
          <a:chOff x="0" y="0"/>
          <a:chExt cx="0" cy="0"/>
        </a:xfrm>
      </p:grpSpPr>
      <p:sp>
        <p:nvSpPr>
          <p:cNvPr id="61" name="Google Shape;61;p14"/>
          <p:cNvSpPr txBox="1"/>
          <p:nvPr>
            <p:ph type="title"/>
          </p:nvPr>
        </p:nvSpPr>
        <p:spPr>
          <a:xfrm>
            <a:off x="311700" y="48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 of Findings</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Food waste accounts for 108 billion pounds per year. </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540,000 tons per year from University halls.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Detrimental environmental effects, such as methane emission, mass animals killed, habitats destroyed.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Economic effects, millions-billions dollars lost every year to </a:t>
            </a:r>
            <a:r>
              <a:rPr lang="en">
                <a:solidFill>
                  <a:schemeClr val="dk1"/>
                </a:solidFill>
              </a:rPr>
              <a:t>over preparation</a:t>
            </a:r>
            <a:r>
              <a:rPr lang="en">
                <a:solidFill>
                  <a:schemeClr val="dk1"/>
                </a:solidFill>
              </a:rPr>
              <a:t> of food.</a:t>
            </a:r>
            <a:endParaRPr>
              <a:solidFill>
                <a:schemeClr val="dk1"/>
              </a:solidFill>
            </a:endParaRPr>
          </a:p>
        </p:txBody>
      </p:sp>
      <p:pic>
        <p:nvPicPr>
          <p:cNvPr id="63" name="Google Shape;63;p14"/>
          <p:cNvPicPr preferRelativeResize="0"/>
          <p:nvPr/>
        </p:nvPicPr>
        <p:blipFill>
          <a:blip r:embed="rId3">
            <a:alphaModFix/>
          </a:blip>
          <a:stretch>
            <a:fillRect/>
          </a:stretch>
        </p:blipFill>
        <p:spPr>
          <a:xfrm>
            <a:off x="4931926" y="2773856"/>
            <a:ext cx="4212076" cy="23651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Real-World Application</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The program could reduce food waste, which will directly decrease the environmental impacts, economic impacts.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program could also make University Meal plans cheaper, because less food wasted = less money to compensate for the wasted food.</a:t>
            </a:r>
            <a:endParaRPr>
              <a:solidFill>
                <a:schemeClr val="dk1"/>
              </a:solidFill>
            </a:endParaRPr>
          </a:p>
        </p:txBody>
      </p:sp>
      <p:pic>
        <p:nvPicPr>
          <p:cNvPr id="70" name="Google Shape;70;p15"/>
          <p:cNvPicPr preferRelativeResize="0"/>
          <p:nvPr/>
        </p:nvPicPr>
        <p:blipFill>
          <a:blip r:embed="rId3">
            <a:alphaModFix/>
          </a:blip>
          <a:stretch>
            <a:fillRect/>
          </a:stretch>
        </p:blipFill>
        <p:spPr>
          <a:xfrm>
            <a:off x="4717901" y="2653825"/>
            <a:ext cx="4426099" cy="2489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Design Approach</a:t>
            </a:r>
            <a:endParaRPr/>
          </a:p>
        </p:txBody>
      </p:sp>
      <p:sp>
        <p:nvSpPr>
          <p:cNvPr id="76" name="Google Shape;76;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25000" lnSpcReduction="10000"/>
          </a:bodyPr>
          <a:lstStyle/>
          <a:p>
            <a:pPr indent="0" lvl="0" marL="0" rtl="0" algn="l">
              <a:spcBef>
                <a:spcPts val="1200"/>
              </a:spcBef>
              <a:spcAft>
                <a:spcPts val="0"/>
              </a:spcAft>
              <a:buClr>
                <a:schemeClr val="dk1"/>
              </a:buClr>
              <a:buSzPts val="275"/>
              <a:buFont typeface="Arial"/>
              <a:buNone/>
            </a:pPr>
            <a:r>
              <a:rPr lang="en" sz="5600">
                <a:solidFill>
                  <a:schemeClr val="dk1"/>
                </a:solidFill>
              </a:rPr>
              <a:t>The device would be able to store specific weights at certain times throughout the day (for example, if the food weighs 1.3 lbs at the start of the day, the device would calculate every time the weight decreases and increases until the closing time of the restaurant). If the weight increases, that tells the user that food was added back into the container, and if the weight decreases, that tells the user that food was taken from the container. Then the scale can be set to record the final weight at a specific time, preferably when the buffet closes and before the cooks clean the containers. This will ensure that the scale does not record the weight, which would be close to 0, after the cooks dump out and clean the container.</a:t>
            </a:r>
            <a:endParaRPr sz="5600">
              <a:solidFill>
                <a:schemeClr val="dk1"/>
              </a:solidFill>
            </a:endParaRPr>
          </a:p>
          <a:p>
            <a:pPr indent="0" lvl="0" marL="0" rtl="0" algn="l">
              <a:spcBef>
                <a:spcPts val="1200"/>
              </a:spcBef>
              <a:spcAft>
                <a:spcPts val="0"/>
              </a:spcAft>
              <a:buNone/>
            </a:pPr>
            <a:r>
              <a:rPr lang="en" sz="5600">
                <a:solidFill>
                  <a:schemeClr val="dk1"/>
                </a:solidFill>
              </a:rPr>
              <a:t>This device could reduce the amount of food taken by customers because </a:t>
            </a:r>
            <a:endParaRPr sz="5600">
              <a:solidFill>
                <a:schemeClr val="dk1"/>
              </a:solidFill>
            </a:endParaRPr>
          </a:p>
          <a:p>
            <a:pPr indent="0" lvl="0" marL="0" rtl="0" algn="l">
              <a:spcBef>
                <a:spcPts val="1200"/>
              </a:spcBef>
              <a:spcAft>
                <a:spcPts val="0"/>
              </a:spcAft>
              <a:buNone/>
            </a:pPr>
            <a:r>
              <a:rPr lang="en" sz="5600">
                <a:solidFill>
                  <a:schemeClr val="dk1"/>
                </a:solidFill>
              </a:rPr>
              <a:t>it would force the customers to be more mindful of what they eat. </a:t>
            </a:r>
            <a:endParaRPr sz="5600">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t/>
            </a:r>
            <a:endParaRPr>
              <a:solidFill>
                <a:schemeClr val="dk1"/>
              </a:solidFill>
            </a:endParaRPr>
          </a:p>
        </p:txBody>
      </p:sp>
      <p:pic>
        <p:nvPicPr>
          <p:cNvPr id="77" name="Google Shape;77;p16"/>
          <p:cNvPicPr preferRelativeResize="0"/>
          <p:nvPr/>
        </p:nvPicPr>
        <p:blipFill>
          <a:blip r:embed="rId3">
            <a:alphaModFix/>
          </a:blip>
          <a:stretch>
            <a:fillRect/>
          </a:stretch>
        </p:blipFill>
        <p:spPr>
          <a:xfrm>
            <a:off x="6525075" y="2889250"/>
            <a:ext cx="2618925" cy="22542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Coding Steps</a:t>
            </a:r>
            <a:endParaRPr/>
          </a:p>
        </p:txBody>
      </p:sp>
      <p:sp>
        <p:nvSpPr>
          <p:cNvPr id="83" name="Google Shape;83;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1150" lvl="0" marL="457200" rtl="0" algn="l">
              <a:spcBef>
                <a:spcPts val="1200"/>
              </a:spcBef>
              <a:spcAft>
                <a:spcPts val="0"/>
              </a:spcAft>
              <a:buClr>
                <a:schemeClr val="dk1"/>
              </a:buClr>
              <a:buSzPts val="1300"/>
              <a:buAutoNum type="arabicPeriod"/>
            </a:pPr>
            <a:r>
              <a:rPr lang="en" sz="1300">
                <a:solidFill>
                  <a:schemeClr val="dk1"/>
                </a:solidFill>
              </a:rPr>
              <a:t>Read weight from a digital scale</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Record the data at what time the weight increased or decreased</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When the weight decreases</a:t>
            </a:r>
            <a:endParaRPr sz="1300">
              <a:solidFill>
                <a:schemeClr val="dk1"/>
              </a:solidFill>
            </a:endParaRPr>
          </a:p>
          <a:p>
            <a:pPr indent="-311150" lvl="1" marL="914400" rtl="0" algn="l">
              <a:spcBef>
                <a:spcPts val="0"/>
              </a:spcBef>
              <a:spcAft>
                <a:spcPts val="0"/>
              </a:spcAft>
              <a:buClr>
                <a:schemeClr val="dk1"/>
              </a:buClr>
              <a:buSzPts val="1300"/>
              <a:buAutoNum type="alphaLcPeriod"/>
            </a:pPr>
            <a:r>
              <a:rPr lang="en" sz="1300">
                <a:solidFill>
                  <a:schemeClr val="dk1"/>
                </a:solidFill>
              </a:rPr>
              <a:t>Add that value to food_taken weight</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When the weight increased</a:t>
            </a:r>
            <a:endParaRPr sz="1300">
              <a:solidFill>
                <a:schemeClr val="dk1"/>
              </a:solidFill>
            </a:endParaRPr>
          </a:p>
          <a:p>
            <a:pPr indent="-311150" lvl="1" marL="914400" rtl="0" algn="l">
              <a:spcBef>
                <a:spcPts val="0"/>
              </a:spcBef>
              <a:spcAft>
                <a:spcPts val="0"/>
              </a:spcAft>
              <a:buClr>
                <a:schemeClr val="dk1"/>
              </a:buClr>
              <a:buSzPts val="1300"/>
              <a:buAutoNum type="alphaLcPeriod"/>
            </a:pPr>
            <a:r>
              <a:rPr lang="en" sz="1300">
                <a:solidFill>
                  <a:schemeClr val="dk1"/>
                </a:solidFill>
              </a:rPr>
              <a:t>Add that value to the food_made weight</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Make a food counter that will track how many times a specific food gets taken</a:t>
            </a:r>
            <a:endParaRPr sz="1300">
              <a:solidFill>
                <a:schemeClr val="dk1"/>
              </a:solidFill>
            </a:endParaRPr>
          </a:p>
          <a:p>
            <a:pPr indent="-311150" lvl="1" marL="914400" rtl="0" algn="l">
              <a:spcBef>
                <a:spcPts val="0"/>
              </a:spcBef>
              <a:spcAft>
                <a:spcPts val="0"/>
              </a:spcAft>
              <a:buClr>
                <a:schemeClr val="dk1"/>
              </a:buClr>
              <a:buSzPts val="1300"/>
              <a:buAutoNum type="alphaLcPeriod"/>
            </a:pPr>
            <a:r>
              <a:rPr lang="en" sz="1300">
                <a:solidFill>
                  <a:schemeClr val="dk1"/>
                </a:solidFill>
              </a:rPr>
              <a:t>Counter += 1 when food decreases</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Record food weight at the end of open period (when food is replenished and not thrown out)</a:t>
            </a:r>
            <a:endParaRPr sz="1300">
              <a:solidFill>
                <a:schemeClr val="dk1"/>
              </a:solidFill>
            </a:endParaRPr>
          </a:p>
          <a:p>
            <a:pPr indent="-311150" lvl="1" marL="914400" rtl="0" algn="l">
              <a:spcBef>
                <a:spcPts val="0"/>
              </a:spcBef>
              <a:spcAft>
                <a:spcPts val="0"/>
              </a:spcAft>
              <a:buClr>
                <a:schemeClr val="dk1"/>
              </a:buClr>
              <a:buSzPts val="1300"/>
              <a:buAutoNum type="alphaLcPeriod"/>
            </a:pPr>
            <a:r>
              <a:rPr lang="en" sz="1300">
                <a:solidFill>
                  <a:schemeClr val="dk1"/>
                </a:solidFill>
              </a:rPr>
              <a:t>Compare total food made to total food wasted</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Optional input for kitchen to record how much food they threw out in preparation</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Math for how much money could have been saved if food was not made</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Print statement that includes how much food was made, taken, wasted, and the most taken food</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320"/>
              <a:t>Pseudocode</a:t>
            </a:r>
            <a:endParaRPr sz="2320"/>
          </a:p>
        </p:txBody>
      </p:sp>
      <p:sp>
        <p:nvSpPr>
          <p:cNvPr id="89" name="Google Shape;89;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1200"/>
              </a:spcBef>
              <a:spcAft>
                <a:spcPts val="1200"/>
              </a:spcAft>
              <a:buClr>
                <a:schemeClr val="dk1"/>
              </a:buClr>
              <a:buSzPts val="275"/>
              <a:buFont typeface="Arial"/>
              <a:buNone/>
            </a:pPr>
            <a:r>
              <a:rPr lang="en" u="sng">
                <a:solidFill>
                  <a:srgbClr val="000000"/>
                </a:solidFill>
                <a:hlinkClick r:id="rId3">
                  <a:extLst>
                    <a:ext uri="{A12FA001-AC4F-418D-AE19-62706E023703}">
                      <ahyp:hlinkClr val="tx"/>
                    </a:ext>
                  </a:extLst>
                </a:hlinkClick>
              </a:rPr>
              <a:t>CIS129_FinalProject/Pseudocode at main · tyhuetter/CIS129_FinalProject</a:t>
            </a:r>
            <a:endParaRPr sz="165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 Questions</a:t>
            </a:r>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The biggest question I have is how well this system will actually track the weight changes within the food containers.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I still do not know how I will do the math for how much weight is lost or gained for containers, but I in the last couple of days I will figure it out. </a:t>
            </a:r>
            <a:endParaRPr>
              <a:solidFill>
                <a:schemeClr val="dk1"/>
              </a:solidFill>
            </a:endParaRPr>
          </a:p>
        </p:txBody>
      </p:sp>
      <p:pic>
        <p:nvPicPr>
          <p:cNvPr id="96" name="Google Shape;96;p19"/>
          <p:cNvPicPr preferRelativeResize="0"/>
          <p:nvPr/>
        </p:nvPicPr>
        <p:blipFill>
          <a:blip r:embed="rId3">
            <a:alphaModFix/>
          </a:blip>
          <a:stretch>
            <a:fillRect/>
          </a:stretch>
        </p:blipFill>
        <p:spPr>
          <a:xfrm>
            <a:off x="7038350" y="3037850"/>
            <a:ext cx="2105649" cy="21056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Citations</a:t>
            </a:r>
            <a:endParaRPr/>
          </a:p>
        </p:txBody>
      </p:sp>
      <p:sp>
        <p:nvSpPr>
          <p:cNvPr id="102" name="Google Shape;102;p20"/>
          <p:cNvSpPr txBox="1"/>
          <p:nvPr>
            <p:ph idx="1" type="body"/>
          </p:nvPr>
        </p:nvSpPr>
        <p:spPr>
          <a:xfrm>
            <a:off x="311700" y="1152475"/>
            <a:ext cx="8520600" cy="36510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900">
                <a:solidFill>
                  <a:schemeClr val="dk1"/>
                </a:solidFill>
              </a:rPr>
              <a:t>Kundamal, R. (2023, January 17). </a:t>
            </a:r>
            <a:r>
              <a:rPr i="1" lang="en" sz="900">
                <a:solidFill>
                  <a:schemeClr val="dk1"/>
                </a:solidFill>
              </a:rPr>
              <a:t>The unsustainability of Buffet Food Waste</a:t>
            </a:r>
            <a:r>
              <a:rPr lang="en" sz="900">
                <a:solidFill>
                  <a:schemeClr val="dk1"/>
                </a:solidFill>
              </a:rPr>
              <a:t>. Global Research </a:t>
            </a:r>
            <a:endParaRPr sz="900">
              <a:solidFill>
                <a:schemeClr val="dk1"/>
              </a:solidFill>
            </a:endParaRPr>
          </a:p>
          <a:p>
            <a:pPr indent="0" lvl="0" marL="457200" rtl="0" algn="l">
              <a:spcBef>
                <a:spcPts val="1200"/>
              </a:spcBef>
              <a:spcAft>
                <a:spcPts val="0"/>
              </a:spcAft>
              <a:buClr>
                <a:schemeClr val="dk1"/>
              </a:buClr>
              <a:buSzPts val="1100"/>
              <a:buFont typeface="Arial"/>
              <a:buNone/>
            </a:pPr>
            <a:r>
              <a:rPr lang="en" sz="900">
                <a:solidFill>
                  <a:schemeClr val="dk1"/>
                </a:solidFill>
              </a:rPr>
              <a:t>and Consulting at Berkeley (GRC). https://grc.studentorg.berkeley.edu/the-unsustainability-of-buffet-food-waste/ </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Leal Filho, W., Lange Salvia, A., Davis, B., Will, M., &amp; Moggi, S. (2021). Higher Education and </a:t>
            </a:r>
            <a:endParaRPr sz="900">
              <a:solidFill>
                <a:schemeClr val="dk1"/>
              </a:solidFill>
            </a:endParaRPr>
          </a:p>
          <a:p>
            <a:pPr indent="0" lvl="0" marL="457200" rtl="0" algn="l">
              <a:spcBef>
                <a:spcPts val="1200"/>
              </a:spcBef>
              <a:spcAft>
                <a:spcPts val="0"/>
              </a:spcAft>
              <a:buClr>
                <a:schemeClr val="dk1"/>
              </a:buClr>
              <a:buSzPts val="1100"/>
              <a:buFont typeface="Arial"/>
              <a:buNone/>
            </a:pPr>
            <a:r>
              <a:rPr lang="en" sz="900">
                <a:solidFill>
                  <a:schemeClr val="dk1"/>
                </a:solidFill>
              </a:rPr>
              <a:t>food waste: Assessing current trends. </a:t>
            </a:r>
            <a:r>
              <a:rPr i="1" lang="en" sz="900">
                <a:solidFill>
                  <a:schemeClr val="dk1"/>
                </a:solidFill>
              </a:rPr>
              <a:t>International Journal of Sustainable Development &amp;amp; World Ecology</a:t>
            </a:r>
            <a:r>
              <a:rPr lang="en" sz="900">
                <a:solidFill>
                  <a:schemeClr val="dk1"/>
                </a:solidFill>
              </a:rPr>
              <a:t>, </a:t>
            </a:r>
            <a:r>
              <a:rPr i="1" lang="en" sz="900">
                <a:solidFill>
                  <a:schemeClr val="dk1"/>
                </a:solidFill>
              </a:rPr>
              <a:t>28</a:t>
            </a:r>
            <a:r>
              <a:rPr lang="en" sz="900">
                <a:solidFill>
                  <a:schemeClr val="dk1"/>
                </a:solidFill>
              </a:rPr>
              <a:t>(5), 440–450. https://doi.org/10.1080/13504509.2020.1865474 </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Learn Python. (2023, August 15). </a:t>
            </a:r>
            <a:r>
              <a:rPr i="1" lang="en" sz="900">
                <a:solidFill>
                  <a:schemeClr val="dk1"/>
                </a:solidFill>
              </a:rPr>
              <a:t>How To Read Data From Digital Scale In Python</a:t>
            </a:r>
            <a:r>
              <a:rPr lang="en" sz="900">
                <a:solidFill>
                  <a:schemeClr val="dk1"/>
                </a:solidFill>
              </a:rPr>
              <a:t>. YouTube. </a:t>
            </a:r>
            <a:endParaRPr sz="900">
              <a:solidFill>
                <a:schemeClr val="dk1"/>
              </a:solidFill>
            </a:endParaRPr>
          </a:p>
          <a:p>
            <a:pPr indent="457200" lvl="0" marL="0" rtl="0" algn="l">
              <a:spcBef>
                <a:spcPts val="1200"/>
              </a:spcBef>
              <a:spcAft>
                <a:spcPts val="0"/>
              </a:spcAft>
              <a:buClr>
                <a:schemeClr val="dk1"/>
              </a:buClr>
              <a:buSzPts val="1100"/>
              <a:buFont typeface="Arial"/>
              <a:buNone/>
            </a:pPr>
            <a:r>
              <a:rPr lang="en" sz="900">
                <a:solidFill>
                  <a:schemeClr val="dk1"/>
                </a:solidFill>
              </a:rPr>
              <a:t>https://www.youtube.com/watch?v=x_Z0H7BC5aY&amp;t=347s </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Murti, L. (2023, December 14). </a:t>
            </a:r>
            <a:r>
              <a:rPr i="1" lang="en" sz="900">
                <a:solidFill>
                  <a:schemeClr val="dk1"/>
                </a:solidFill>
              </a:rPr>
              <a:t>The cost of convenience: College meal plans</a:t>
            </a:r>
            <a:r>
              <a:rPr lang="en" sz="900">
                <a:solidFill>
                  <a:schemeClr val="dk1"/>
                </a:solidFill>
              </a:rPr>
              <a:t>. Covering Poverty. </a:t>
            </a:r>
            <a:endParaRPr sz="900">
              <a:solidFill>
                <a:schemeClr val="dk1"/>
              </a:solidFill>
            </a:endParaRPr>
          </a:p>
          <a:p>
            <a:pPr indent="457200" lvl="0" marL="0" rtl="0" algn="l">
              <a:spcBef>
                <a:spcPts val="1200"/>
              </a:spcBef>
              <a:spcAft>
                <a:spcPts val="0"/>
              </a:spcAft>
              <a:buClr>
                <a:schemeClr val="dk1"/>
              </a:buClr>
              <a:buSzPts val="1100"/>
              <a:buFont typeface="Arial"/>
              <a:buNone/>
            </a:pPr>
            <a:r>
              <a:rPr lang="en" sz="900">
                <a:solidFill>
                  <a:schemeClr val="dk1"/>
                </a:solidFill>
              </a:rPr>
              <a:t>https://coveringpoverty.uga.edu/the-cost-of-convenience-college-meal-plans/ </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Mahalias, I. (2024, December 5). </a:t>
            </a:r>
            <a:r>
              <a:rPr i="1" lang="en" sz="900">
                <a:solidFill>
                  <a:schemeClr val="dk1"/>
                </a:solidFill>
              </a:rPr>
              <a:t>What is Django used for? (5 use cases)</a:t>
            </a:r>
            <a:r>
              <a:rPr lang="en" sz="900">
                <a:solidFill>
                  <a:schemeClr val="dk1"/>
                </a:solidFill>
              </a:rPr>
              <a:t>. PLANEKS. </a:t>
            </a:r>
            <a:endParaRPr sz="900">
              <a:solidFill>
                <a:schemeClr val="dk1"/>
              </a:solidFill>
            </a:endParaRPr>
          </a:p>
          <a:p>
            <a:pPr indent="457200" lvl="0" marL="0" rtl="0" algn="l">
              <a:spcBef>
                <a:spcPts val="1200"/>
              </a:spcBef>
              <a:spcAft>
                <a:spcPts val="0"/>
              </a:spcAft>
              <a:buClr>
                <a:schemeClr val="dk1"/>
              </a:buClr>
              <a:buSzPts val="1100"/>
              <a:buFont typeface="Arial"/>
              <a:buNone/>
            </a:pPr>
            <a:r>
              <a:rPr lang="en" sz="900">
                <a:solidFill>
                  <a:schemeClr val="dk1"/>
                </a:solidFill>
              </a:rPr>
              <a:t>https://www.planeks.net/what-is-django-used-for/ </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Wu, C.-M. E., &amp; Teng, C.-C. (2022). Reducing food waste in buffet restaurants: A corporate </a:t>
            </a:r>
            <a:endParaRPr sz="900">
              <a:solidFill>
                <a:schemeClr val="dk1"/>
              </a:solidFill>
            </a:endParaRPr>
          </a:p>
          <a:p>
            <a:pPr indent="457200" lvl="0" marL="0" rtl="0" algn="l">
              <a:spcBef>
                <a:spcPts val="1200"/>
              </a:spcBef>
              <a:spcAft>
                <a:spcPts val="1200"/>
              </a:spcAft>
              <a:buClr>
                <a:schemeClr val="dk1"/>
              </a:buClr>
              <a:buSzPts val="1100"/>
              <a:buFont typeface="Arial"/>
              <a:buNone/>
            </a:pPr>
            <a:r>
              <a:rPr lang="en" sz="900">
                <a:solidFill>
                  <a:schemeClr val="dk1"/>
                </a:solidFill>
              </a:rPr>
              <a:t>management approach. </a:t>
            </a:r>
            <a:r>
              <a:rPr i="1" lang="en" sz="900">
                <a:solidFill>
                  <a:schemeClr val="dk1"/>
                </a:solidFill>
              </a:rPr>
              <a:t>Foods</a:t>
            </a:r>
            <a:r>
              <a:rPr lang="en" sz="900">
                <a:solidFill>
                  <a:schemeClr val="dk1"/>
                </a:solidFill>
              </a:rPr>
              <a:t>, </a:t>
            </a:r>
            <a:r>
              <a:rPr i="1" lang="en" sz="900">
                <a:solidFill>
                  <a:schemeClr val="dk1"/>
                </a:solidFill>
              </a:rPr>
              <a:t>12</a:t>
            </a:r>
            <a:r>
              <a:rPr lang="en" sz="900">
                <a:solidFill>
                  <a:schemeClr val="dk1"/>
                </a:solidFill>
              </a:rPr>
              <a:t>(1), 162. https://doi.org/10.3390/foods12010162 </a:t>
            </a:r>
            <a:endParaRPr sz="9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